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14" r:id="rId1"/>
  </p:sldMasterIdLst>
  <p:notesMasterIdLst>
    <p:notesMasterId r:id="rId16"/>
  </p:notesMasterIdLst>
  <p:handoutMasterIdLst>
    <p:handoutMasterId r:id="rId17"/>
  </p:handoutMasterIdLst>
  <p:sldIdLst>
    <p:sldId id="258" r:id="rId2"/>
    <p:sldId id="1914" r:id="rId3"/>
    <p:sldId id="1928" r:id="rId4"/>
    <p:sldId id="1929" r:id="rId5"/>
    <p:sldId id="1936" r:id="rId6"/>
    <p:sldId id="1931" r:id="rId7"/>
    <p:sldId id="1937" r:id="rId8"/>
    <p:sldId id="1935" r:id="rId9"/>
    <p:sldId id="1930" r:id="rId10"/>
    <p:sldId id="1933" r:id="rId11"/>
    <p:sldId id="1934" r:id="rId12"/>
    <p:sldId id="1932" r:id="rId13"/>
    <p:sldId id="1938" r:id="rId14"/>
    <p:sldId id="1915" r:id="rId15"/>
  </p:sldIdLst>
  <p:sldSz cx="9144000" cy="5143500" type="screen16x9"/>
  <p:notesSz cx="6985000" cy="9283700"/>
  <p:defaultTextStyle>
    <a:defPPr>
      <a:defRPr lang="en-US"/>
    </a:defPPr>
    <a:lvl1pPr marL="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419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286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287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5718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214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8561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4991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1424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2724" userDrawn="1">
          <p15:clr>
            <a:srgbClr val="A4A3A4"/>
          </p15:clr>
        </p15:guide>
        <p15:guide id="3" orient="horz" pos="641" userDrawn="1">
          <p15:clr>
            <a:srgbClr val="A4A3A4"/>
          </p15:clr>
        </p15:guide>
        <p15:guide id="4" orient="horz" pos="268" userDrawn="1">
          <p15:clr>
            <a:srgbClr val="A4A3A4"/>
          </p15:clr>
        </p15:guide>
        <p15:guide id="5" pos="288">
          <p15:clr>
            <a:srgbClr val="A4A3A4"/>
          </p15:clr>
        </p15:guide>
        <p15:guide id="6" pos="5472">
          <p15:clr>
            <a:srgbClr val="A4A3A4"/>
          </p15:clr>
        </p15:guide>
        <p15:guide id="8" pos="3019">
          <p15:clr>
            <a:srgbClr val="A4A3A4"/>
          </p15:clr>
        </p15:guide>
        <p15:guide id="9" orient="horz" pos="2657">
          <p15:clr>
            <a:srgbClr val="A4A3A4"/>
          </p15:clr>
        </p15:guide>
        <p15:guide id="10" orient="horz" pos="756">
          <p15:clr>
            <a:srgbClr val="A4A3A4"/>
          </p15:clr>
        </p15:guide>
        <p15:guide id="11" orient="horz" pos="295">
          <p15:clr>
            <a:srgbClr val="A4A3A4"/>
          </p15:clr>
        </p15:guide>
        <p15:guide id="12" pos="10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7">
          <p15:clr>
            <a:srgbClr val="A4A3A4"/>
          </p15:clr>
        </p15:guide>
        <p15:guide id="2" pos="2237">
          <p15:clr>
            <a:srgbClr val="A4A3A4"/>
          </p15:clr>
        </p15:guide>
        <p15:guide id="3" orient="horz" pos="2928">
          <p15:clr>
            <a:srgbClr val="A4A3A4"/>
          </p15:clr>
        </p15:guide>
        <p15:guide id="4" pos="2208">
          <p15:clr>
            <a:srgbClr val="A4A3A4"/>
          </p15:clr>
        </p15:guide>
        <p15:guide id="5" orient="horz" pos="2953">
          <p15:clr>
            <a:srgbClr val="A4A3A4"/>
          </p15:clr>
        </p15:guide>
        <p15:guide id="6" orient="horz" pos="2924">
          <p15:clr>
            <a:srgbClr val="A4A3A4"/>
          </p15:clr>
        </p15:guide>
        <p15:guide id="7" pos="2229">
          <p15:clr>
            <a:srgbClr val="A4A3A4"/>
          </p15:clr>
        </p15:guide>
        <p15:guide id="8" pos="220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rittany Hart" initials="BH" lastIdx="17" clrIdx="0"/>
  <p:cmAuthor id="1" name="Judi Lee" initials="JL" lastIdx="1" clrIdx="1">
    <p:extLst/>
  </p:cmAuthor>
  <p:cmAuthor id="2" name="Pam" initials="P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9619"/>
    <a:srgbClr val="078576"/>
    <a:srgbClr val="008770"/>
    <a:srgbClr val="A32A2E"/>
    <a:srgbClr val="094276"/>
    <a:srgbClr val="FF0080"/>
    <a:srgbClr val="878B8D"/>
    <a:srgbClr val="FAD209"/>
    <a:srgbClr val="EBAE12"/>
    <a:srgbClr val="5C27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76" autoAdjust="0"/>
    <p:restoredTop sz="95814" autoAdjust="0"/>
  </p:normalViewPr>
  <p:slideViewPr>
    <p:cSldViewPr snapToGrid="0">
      <p:cViewPr varScale="1">
        <p:scale>
          <a:sx n="161" d="100"/>
          <a:sy n="161" d="100"/>
        </p:scale>
        <p:origin x="1128" y="200"/>
      </p:cViewPr>
      <p:guideLst>
        <p:guide orient="horz" pos="1620"/>
        <p:guide orient="horz" pos="2724"/>
        <p:guide orient="horz" pos="641"/>
        <p:guide orient="horz" pos="268"/>
        <p:guide pos="288"/>
        <p:guide pos="5472"/>
        <p:guide pos="3019"/>
        <p:guide orient="horz" pos="2657"/>
        <p:guide orient="horz" pos="756"/>
        <p:guide orient="horz" pos="295"/>
        <p:guide pos="1008"/>
      </p:guideLst>
    </p:cSldViewPr>
  </p:slideViewPr>
  <p:outlineViewPr>
    <p:cViewPr>
      <p:scale>
        <a:sx n="33" d="100"/>
        <a:sy n="33" d="100"/>
      </p:scale>
      <p:origin x="0" y="-13488"/>
    </p:cViewPr>
  </p:outlin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2934" y="96"/>
      </p:cViewPr>
      <p:guideLst>
        <p:guide orient="horz" pos="2957"/>
        <p:guide pos="2237"/>
        <p:guide orient="horz" pos="2928"/>
        <p:guide pos="2208"/>
        <p:guide orient="horz" pos="2953"/>
        <p:guide orient="horz" pos="2924"/>
        <p:guide pos="2229"/>
        <p:guide pos="2200"/>
      </p:guideLst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4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r">
              <a:defRPr sz="1200"/>
            </a:lvl1pPr>
          </a:lstStyle>
          <a:p>
            <a:fld id="{82F9E4E3-F7FB-47CD-9C0E-2CEB49CD529B}" type="datetimeFigureOut">
              <a:rPr lang="en-US" smtClean="0"/>
              <a:t>11/22/19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4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r">
              <a:defRPr sz="1200"/>
            </a:lvl1pPr>
          </a:lstStyle>
          <a:p>
            <a:fld id="{886FEFD0-D57B-4D6A-B2D7-C3EDA058CC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701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4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r">
              <a:defRPr sz="1200"/>
            </a:lvl1pPr>
          </a:lstStyle>
          <a:p>
            <a:fld id="{4CC1AC51-D059-4223-9C88-494598A3634F}" type="datetimeFigureOut">
              <a:rPr lang="en-US" smtClean="0"/>
              <a:t>11/22/19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0050" y="696913"/>
            <a:ext cx="6184900" cy="3479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15" tIns="46457" rIns="92915" bIns="4645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15" tIns="46457" rIns="92915" bIns="4645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4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r">
              <a:defRPr sz="1200"/>
            </a:lvl1pPr>
          </a:lstStyle>
          <a:p>
            <a:fld id="{436492AF-BC2A-4188-B06F-754C36A745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0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419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86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69287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5718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214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8561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4991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1424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vCblQxO7oPY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?utm_source=unsplash&amp;utm_medium=referral&amp;utm_content=creditCopyText" TargetMode="External"/><Relationship Id="rId4" Type="http://schemas.openxmlformats.org/officeDocument/2006/relationships/hyperlink" Target="https://unsplash.com/@diegomorales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</a:t>
            </a: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STEM being the main initiative of Optum Tech SR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people can get involved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you’re working on STEM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Tell us stories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Send pictures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The number of people (lives) you’re impacting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Understanding the breadth and depth for our impact so encourage you to track your service hours no matter what you do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know there are many ways people are making an impact with their tech skills, so want to call out some pro bono efforts of the team and highlight a few people there.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chemeClr val="tx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tx1"/>
                </a:solidFill>
              </a:rPr>
              <a:t>Optum Technology is in a unique position with its talent pool to help drive Optum Impact through STEM focused work.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Get employees out into communities </a:t>
            </a:r>
            <a:r>
              <a:rPr lang="en-US" sz="1200" dirty="0">
                <a:solidFill>
                  <a:schemeClr val="tx1"/>
                </a:solidFill>
              </a:rPr>
              <a:t>we operate to support UHG’s mission to help people live healthier lives and help the health system work better for everyone. 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Deliver a broad and long term impact globally </a:t>
            </a:r>
            <a:r>
              <a:rPr lang="en-US" sz="1200" dirty="0">
                <a:solidFill>
                  <a:schemeClr val="tx1"/>
                </a:solidFill>
              </a:rPr>
              <a:t>while optimizing the use of Optum Technology’s capabilities to drive successful social responsibility. 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Align our social responsibility </a:t>
            </a:r>
            <a:r>
              <a:rPr lang="en-US" sz="1200" dirty="0">
                <a:solidFill>
                  <a:schemeClr val="tx1"/>
                </a:solidFill>
              </a:rPr>
              <a:t>with the focus of Optum Social Responsibility as well as Optum priorities and United Culture Values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https://unsplash.com/photos/vCblQxO7oPY</a:t>
            </a:r>
            <a:endParaRPr lang="en-US" dirty="0"/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Diego Morales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Unsplash</a:t>
            </a:r>
            <a:endParaRPr lang="en-US" dirty="0"/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B1AA27-3892-4360-B986-D6B124C223B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91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494032"/>
            <a:fld id="{D470A6BA-6070-4AD1-A225-45B2351DF1FF}" type="slidenum">
              <a:rPr lang="en-US" sz="1000" kern="0" smtClean="0">
                <a:solidFill>
                  <a:sysClr val="windowText" lastClr="000000"/>
                </a:solidFill>
              </a:rPr>
              <a:pPr defTabSz="494032"/>
              <a:t>‹#›</a:t>
            </a:fld>
            <a:endParaRPr lang="en-US" sz="1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7710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3886200" cy="3594497"/>
          </a:xfrm>
        </p:spPr>
        <p:txBody>
          <a:bodyPr/>
          <a:lstStyle>
            <a:lvl2pPr marL="171402" indent="-171402">
              <a:defRPr/>
            </a:lvl2pPr>
            <a:lvl3pPr marL="403105" indent="-165052">
              <a:defRPr/>
            </a:lvl3pPr>
            <a:lvl4pPr marL="628469" indent="-171402">
              <a:defRPr/>
            </a:lvl4pPr>
            <a:lvl5pPr marL="914130" indent="-226941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8134" y="1015608"/>
            <a:ext cx="4059237" cy="3594497"/>
          </a:xfrm>
        </p:spPr>
        <p:txBody>
          <a:bodyPr/>
          <a:lstStyle>
            <a:lvl2pPr marL="171402" indent="-171402">
              <a:defRPr/>
            </a:lvl2pPr>
            <a:lvl3pPr marL="403105" indent="-165052">
              <a:defRPr/>
            </a:lvl3pPr>
            <a:lvl4pPr marL="628469" indent="-171402">
              <a:defRPr/>
            </a:lvl4pPr>
            <a:lvl5pPr marL="914130" indent="-226941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872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37598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2" y="1015607"/>
            <a:ext cx="3886201" cy="3579019"/>
          </a:xfrm>
        </p:spPr>
        <p:txBody>
          <a:bodyPr/>
          <a:lstStyle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400"/>
              </a:spcAft>
              <a:defRPr/>
            </a:lvl4pPr>
            <a:lvl5pPr>
              <a:spcBef>
                <a:spcPts val="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4800600" y="1015607"/>
            <a:ext cx="4059238" cy="3579019"/>
          </a:xfrm>
        </p:spPr>
        <p:txBody>
          <a:bodyPr/>
          <a:lstStyle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400"/>
              </a:spcAft>
              <a:defRPr/>
            </a:lvl4pPr>
            <a:lvl5pPr>
              <a:spcBef>
                <a:spcPts val="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872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29273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5614" y="1233489"/>
            <a:ext cx="8402637" cy="3376613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68227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57202" y="735237"/>
            <a:ext cx="8401081" cy="383381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356117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1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5618" y="1233489"/>
            <a:ext cx="3978871" cy="3376613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68227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57206" y="735309"/>
            <a:ext cx="8401049" cy="383381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786550" y="1233489"/>
            <a:ext cx="4060825" cy="3376613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68227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5315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87" y="1233494"/>
            <a:ext cx="8396863" cy="3361135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176159" indent="-176159">
              <a:spcBef>
                <a:spcPts val="0"/>
              </a:spcBef>
              <a:spcAft>
                <a:spcPts val="600"/>
              </a:spcAft>
              <a:defRPr/>
            </a:lvl2pPr>
            <a:lvl3pPr marL="403105" indent="-165052">
              <a:spcBef>
                <a:spcPts val="0"/>
              </a:spcBef>
              <a:spcAft>
                <a:spcPts val="600"/>
              </a:spcAft>
              <a:defRPr/>
            </a:lvl3pPr>
            <a:lvl4pPr marL="628469" indent="-171402">
              <a:spcBef>
                <a:spcPts val="0"/>
              </a:spcBef>
              <a:spcAft>
                <a:spcPts val="400"/>
              </a:spcAft>
              <a:defRPr/>
            </a:lvl4pPr>
            <a:lvl5pPr marL="914130" indent="-226941">
              <a:spcBef>
                <a:spcPts val="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57206" y="736878"/>
            <a:ext cx="8401049" cy="3024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827012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2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551" y="1233494"/>
            <a:ext cx="3975730" cy="3361135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176159" indent="-176159">
              <a:spcBef>
                <a:spcPts val="0"/>
              </a:spcBef>
              <a:spcAft>
                <a:spcPts val="600"/>
              </a:spcAft>
              <a:defRPr/>
            </a:lvl2pPr>
            <a:lvl3pPr marL="403105" indent="-165052">
              <a:spcBef>
                <a:spcPts val="0"/>
              </a:spcBef>
              <a:spcAft>
                <a:spcPts val="600"/>
              </a:spcAft>
              <a:defRPr/>
            </a:lvl3pPr>
            <a:lvl4pPr marL="628469" indent="-171402">
              <a:spcBef>
                <a:spcPts val="0"/>
              </a:spcBef>
              <a:spcAft>
                <a:spcPts val="400"/>
              </a:spcAft>
              <a:defRPr/>
            </a:lvl4pPr>
            <a:lvl5pPr marL="914130" indent="-226941">
              <a:spcBef>
                <a:spcPts val="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0551" y="739646"/>
            <a:ext cx="8397700" cy="3024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788126" y="1233494"/>
            <a:ext cx="4059238" cy="3361135"/>
          </a:xfrm>
        </p:spPr>
        <p:txBody>
          <a:bodyPr/>
          <a:lstStyle>
            <a:lvl1pPr>
              <a:defRPr b="1">
                <a:solidFill>
                  <a:schemeClr val="accent4"/>
                </a:solidFill>
              </a:defRPr>
            </a:lvl1pPr>
            <a:lvl2pPr marL="176159" indent="-176159">
              <a:spcBef>
                <a:spcPts val="0"/>
              </a:spcBef>
              <a:spcAft>
                <a:spcPts val="600"/>
              </a:spcAft>
              <a:defRPr/>
            </a:lvl2pPr>
            <a:lvl3pPr marL="403105" indent="-165052">
              <a:spcBef>
                <a:spcPts val="0"/>
              </a:spcBef>
              <a:spcAft>
                <a:spcPts val="600"/>
              </a:spcAft>
              <a:defRPr/>
            </a:lvl3pPr>
            <a:lvl4pPr marL="628469" indent="-171402">
              <a:spcBef>
                <a:spcPts val="0"/>
              </a:spcBef>
              <a:spcAft>
                <a:spcPts val="400"/>
              </a:spcAft>
              <a:defRPr/>
            </a:lvl4pPr>
            <a:lvl5pPr marL="914130" indent="-226941">
              <a:spcBef>
                <a:spcPts val="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896197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57206" y="739646"/>
            <a:ext cx="8401049" cy="3024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57206" y="1233489"/>
            <a:ext cx="8401049" cy="3376613"/>
          </a:xfrm>
        </p:spPr>
        <p:txBody>
          <a:bodyPr/>
          <a:lstStyle>
            <a:lvl1pPr marL="228528" indent="-228528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457058" indent="-172990">
              <a:buClr>
                <a:schemeClr val="tx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024104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3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53193" y="736878"/>
            <a:ext cx="8394681" cy="3024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53193" y="1233489"/>
            <a:ext cx="3974301" cy="3376613"/>
          </a:xfrm>
        </p:spPr>
        <p:txBody>
          <a:bodyPr/>
          <a:lstStyle>
            <a:lvl1pPr marL="228528" indent="-228528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457058" indent="-172990">
              <a:buClr>
                <a:schemeClr val="tx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799018" y="1233489"/>
            <a:ext cx="4059237" cy="3376613"/>
          </a:xfrm>
        </p:spPr>
        <p:txBody>
          <a:bodyPr/>
          <a:lstStyle>
            <a:lvl1pPr marL="228528" indent="-228528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457058" indent="-172990">
              <a:buClr>
                <a:schemeClr val="tx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85091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7200" y="872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4767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53549" y="739646"/>
            <a:ext cx="8404709" cy="3024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126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77864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494032"/>
            <a:fld id="{D470A6BA-6070-4AD1-A225-45B2351DF1FF}" type="slidenum">
              <a:rPr lang="en-US" sz="1000" kern="0" smtClean="0">
                <a:solidFill>
                  <a:sysClr val="windowText" lastClr="000000"/>
                </a:solidFill>
              </a:rPr>
              <a:pPr defTabSz="494032"/>
              <a:t>‹#›</a:t>
            </a:fld>
            <a:endParaRPr lang="en-US" sz="1000" kern="0" dirty="0">
              <a:solidFill>
                <a:sysClr val="windowText" lastClr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016" y="4744091"/>
            <a:ext cx="651203" cy="20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5262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,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F18F5FCC-583C-47C6-9953-2F6AD74D46AE}" type="slidenum">
              <a:rPr smtClean="0">
                <a:solidFill>
                  <a:srgbClr val="55565A"/>
                </a:solidFill>
              </a:rPr>
              <a:pPr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8061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r section divider - accent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5648269" y="-1"/>
            <a:ext cx="3495732" cy="514350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42" tIns="143399" rIns="179242" bIns="14339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3388" y="2907954"/>
            <a:ext cx="4364412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93388" y="890716"/>
            <a:ext cx="4364412" cy="2017242"/>
          </a:xfrm>
          <a:noFill/>
        </p:spPr>
        <p:txBody>
          <a:bodyPr lIns="0" tIns="89624" rIns="0" bIns="89624" anchor="b" anchorCtr="0"/>
          <a:lstStyle>
            <a:lvl1pPr>
              <a:lnSpc>
                <a:spcPct val="90000"/>
              </a:lnSpc>
              <a:defRPr sz="4800" spc="0" baseline="0">
                <a:gradFill>
                  <a:gsLst>
                    <a:gs pos="72566">
                      <a:schemeClr val="tx2"/>
                    </a:gs>
                    <a:gs pos="35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92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r section divider - accent 2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5648269" y="-1"/>
            <a:ext cx="3495732" cy="5143501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42" tIns="143399" rIns="179242" bIns="14339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3388" y="2907954"/>
            <a:ext cx="4353300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93388" y="890716"/>
            <a:ext cx="4353300" cy="2017242"/>
          </a:xfrm>
          <a:noFill/>
        </p:spPr>
        <p:txBody>
          <a:bodyPr lIns="0" tIns="89624" rIns="0" bIns="89624" anchor="b" anchorCtr="0"/>
          <a:lstStyle>
            <a:lvl1pPr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0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r section divider - accent 3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5648269" y="-1"/>
            <a:ext cx="3495732" cy="5143501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42" tIns="143399" rIns="179242" bIns="14339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3388" y="2907954"/>
            <a:ext cx="4353300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93388" y="890716"/>
            <a:ext cx="4353300" cy="2017242"/>
          </a:xfrm>
          <a:noFill/>
        </p:spPr>
        <p:txBody>
          <a:bodyPr lIns="0" tIns="89624" rIns="0" bIns="89624" anchor="b" anchorCtr="0"/>
          <a:lstStyle>
            <a:lvl1pPr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0" baseline="0" dirty="0">
                <a:ln w="3175">
                  <a:noFill/>
                </a:ln>
                <a:solidFill>
                  <a:schemeClr val="accent4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r section divider - accent 4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5648269" y="-1"/>
            <a:ext cx="3495732" cy="5143501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42" tIns="143399" rIns="179242" bIns="14339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3399" y="2907954"/>
            <a:ext cx="4331755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93399" y="890716"/>
            <a:ext cx="4331755" cy="2017242"/>
          </a:xfrm>
          <a:noFill/>
        </p:spPr>
        <p:txBody>
          <a:bodyPr lIns="0" tIns="89624" rIns="0" bIns="89624" anchor="b" anchorCtr="0"/>
          <a:lstStyle>
            <a:lvl1pPr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0" baseline="0" dirty="0">
                <a:ln w="3175">
                  <a:noFill/>
                </a:ln>
                <a:solidFill>
                  <a:schemeClr val="accent5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layout -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778" y="0"/>
            <a:ext cx="4571222" cy="51435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179242" tIns="143399" rIns="179242" bIns="143399" anchor="t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49844" y="2907954"/>
            <a:ext cx="3145212" cy="1345996"/>
          </a:xfr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 if needed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49844" y="890716"/>
            <a:ext cx="3145212" cy="2017242"/>
          </a:xfrm>
          <a:noFill/>
        </p:spPr>
        <p:txBody>
          <a:bodyPr lIns="0" tIns="89624" rIns="0" bIns="89624" anchor="b" anchorCtr="0"/>
          <a:lstStyle>
            <a:lvl1pPr>
              <a:lnSpc>
                <a:spcPct val="90000"/>
              </a:lnSpc>
              <a:defRPr sz="4800" spc="-74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638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3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42461" y="2198315"/>
            <a:ext cx="8015792" cy="1073599"/>
          </a:xfrm>
          <a:noFill/>
        </p:spPr>
        <p:txBody>
          <a:bodyPr wrap="square" tIns="89624" bIns="89624" anchor="t" anchorCtr="0">
            <a:spAutoFit/>
          </a:bodyPr>
          <a:lstStyle>
            <a:lvl1pPr>
              <a:defRPr sz="5800" spc="-74" baseline="0">
                <a:gradFill>
                  <a:gsLst>
                    <a:gs pos="92035">
                      <a:schemeClr val="tx2"/>
                    </a:gs>
                    <a:gs pos="44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953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7598" y="1519171"/>
            <a:ext cx="4268811" cy="134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1397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5648269" y="-1"/>
            <a:ext cx="3495732" cy="514350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42" tIns="143399" rIns="179242" bIns="14339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93388" y="3028950"/>
            <a:ext cx="4364412" cy="342900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Contact information: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93388" y="890716"/>
            <a:ext cx="4364412" cy="2017242"/>
          </a:xfrm>
          <a:noFill/>
        </p:spPr>
        <p:txBody>
          <a:bodyPr lIns="0" tIns="89624" rIns="0" bIns="89624" anchor="b" anchorCtr="0"/>
          <a:lstStyle>
            <a:lvl1pPr>
              <a:lnSpc>
                <a:spcPct val="90000"/>
              </a:lnSpc>
              <a:defRPr sz="4800" spc="0" baseline="0">
                <a:gradFill>
                  <a:gsLst>
                    <a:gs pos="72566">
                      <a:schemeClr val="tx2"/>
                    </a:gs>
                    <a:gs pos="35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18F5FCC-583C-47C6-9953-2F6AD74D46AE}" type="slidenum">
              <a:rPr smtClean="0">
                <a:solidFill>
                  <a:srgbClr val="FFFFFF"/>
                </a:solidFill>
              </a:rPr>
              <a:pPr algn="r"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001997"/>
            <a:ext cx="8401050" cy="2655604"/>
          </a:xfrm>
        </p:spPr>
        <p:txBody>
          <a:bodyPr/>
          <a:lstStyle>
            <a:lvl1pPr marL="0" indent="0">
              <a:buNone/>
              <a:defRPr sz="2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714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678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689" indent="0">
              <a:buNone/>
              <a:defRPr sz="1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467" indent="0">
              <a:buNone/>
              <a:defRPr sz="11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187791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alkin Clin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713F3F-13C7-8E4D-B97B-56E69C03A4C0}"/>
              </a:ext>
            </a:extLst>
          </p:cNvPr>
          <p:cNvSpPr/>
          <p:nvPr userDrawn="1"/>
        </p:nvSpPr>
        <p:spPr>
          <a:xfrm>
            <a:off x="3726620" y="0"/>
            <a:ext cx="5600700" cy="53484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B9BF43-3632-DE46-ACB4-ED966E3AA62B}"/>
              </a:ext>
            </a:extLst>
          </p:cNvPr>
          <p:cNvSpPr/>
          <p:nvPr userDrawn="1"/>
        </p:nvSpPr>
        <p:spPr bwMode="auto">
          <a:xfrm>
            <a:off x="0" y="204719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34292" rIns="0" bIns="34292" numCol="1" rtlCol="0" anchor="ctr" anchorCtr="0" compatLnSpc="1">
            <a:prstTxWarp prst="textNoShape">
              <a:avLst/>
            </a:prstTxWarp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C08FE4-162A-4EFF-AF07-50DD505ED48B}"/>
              </a:ext>
            </a:extLst>
          </p:cNvPr>
          <p:cNvSpPr/>
          <p:nvPr userDrawn="1"/>
        </p:nvSpPr>
        <p:spPr bwMode="auto">
          <a:xfrm>
            <a:off x="285750" y="204719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34292" rIns="0" bIns="34292" numCol="1" rtlCol="0" anchor="ctr" anchorCtr="0" compatLnSpc="1">
            <a:prstTxWarp prst="textNoShape">
              <a:avLst/>
            </a:prstTxWarp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1476" y="828676"/>
            <a:ext cx="4468319" cy="2051879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dirty="0"/>
              <a:t>Insightful presentation title in sentence case max 3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476" y="2943226"/>
            <a:ext cx="5580290" cy="730703"/>
          </a:xfrm>
        </p:spPr>
        <p:txBody>
          <a:bodyPr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Event City or Speaker Name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71476" y="3742986"/>
            <a:ext cx="5580008" cy="5269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Month DD, YYYY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9D10F-4F85-47EB-BB69-0ED9FC2465E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AC4C224-EB5D-5642-8BAF-E28B8590E25F}" type="datetime1">
              <a:rPr lang="en-US" smtClean="0"/>
              <a:t>11/22/19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32E20C-6241-49CC-8812-6F1CC55742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5196" y="4320417"/>
            <a:ext cx="1635974" cy="53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648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" y="4679157"/>
            <a:ext cx="9144001" cy="464344"/>
          </a:xfrm>
          <a:prstGeom prst="rect">
            <a:avLst/>
          </a:prstGeom>
          <a:solidFill>
            <a:srgbClr val="FFFF99"/>
          </a:solidFill>
        </p:spPr>
        <p:txBody>
          <a:bodyPr wrap="square" lIns="152372" tIns="76182" rIns="152372" bIns="76182" anchor="ctr" anchorCtr="0">
            <a:noAutofit/>
          </a:bodyPr>
          <a:lstStyle>
            <a:lvl1pPr algn="r">
              <a:buFont typeface="Arial" pitchFamily="34" charset="0"/>
              <a:buNone/>
              <a:defRPr sz="3100" spc="-37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45283"/>
            <a:ext cx="8574087" cy="67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57202" y="1015605"/>
            <a:ext cx="8574087" cy="32706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302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4173"/>
            <a:fld id="{81D60167-4931-47E6-BA6A-407CBD079E47}" type="slidenum">
              <a:rPr lang="en-US" smtClean="0">
                <a:solidFill>
                  <a:srgbClr val="55565A"/>
                </a:solidFill>
              </a:rPr>
              <a:pPr marL="14173"/>
              <a:t>‹#›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43384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ferred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015608"/>
            <a:ext cx="8401050" cy="3594497"/>
          </a:xfrm>
        </p:spPr>
        <p:txBody>
          <a:bodyPr/>
          <a:lstStyle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71402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800100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82331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60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4577924" y="845848"/>
            <a:ext cx="914400" cy="6858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913376"/>
            <a:endParaRPr lang="en-US" dirty="0">
              <a:solidFill>
                <a:srgbClr val="53565A"/>
              </a:solidFill>
              <a:cs typeface="Arial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014157" y="860064"/>
            <a:ext cx="914400" cy="6858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913376"/>
            <a:endParaRPr lang="en-US" dirty="0">
              <a:solidFill>
                <a:srgbClr val="53565A"/>
              </a:solidFill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1" y="282202"/>
            <a:ext cx="8229600" cy="3693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314559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8401050" cy="3594497"/>
          </a:xfrm>
        </p:spPr>
        <p:txBody>
          <a:bodyPr/>
          <a:lstStyle>
            <a:lvl2pPr marL="171402" indent="-171402">
              <a:defRPr/>
            </a:lvl2pPr>
            <a:lvl3pPr marL="403105" indent="-165052">
              <a:defRPr/>
            </a:lvl3pPr>
            <a:lvl4pPr marL="628469" indent="-171402">
              <a:defRPr/>
            </a:lvl4pPr>
            <a:lvl5pPr marL="914130" indent="-226941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60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5277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 userDrawn="1"/>
        </p:nvSpPr>
        <p:spPr bwMode="auto">
          <a:xfrm>
            <a:off x="0" y="0"/>
            <a:ext cx="8458200" cy="5277084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99000"/>
                </a:srgbClr>
              </a:gs>
              <a:gs pos="71000">
                <a:srgbClr val="FFFFFF">
                  <a:alpha val="5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45888" y="2907954"/>
            <a:ext cx="4664752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Event city or 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45888" y="666577"/>
            <a:ext cx="4631922" cy="218768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marL="0"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74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9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lif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1" r="-15"/>
          <a:stretch/>
        </p:blipFill>
        <p:spPr>
          <a:xfrm>
            <a:off x="0" y="0"/>
            <a:ext cx="9163964" cy="514807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 bwMode="auto">
          <a:xfrm>
            <a:off x="0" y="-233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45888" y="2907954"/>
            <a:ext cx="4664752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Event city or 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45888" y="666577"/>
            <a:ext cx="4631922" cy="218768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marL="0"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74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clin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 bwMode="auto">
          <a:xfrm>
            <a:off x="0" y="-233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45888" y="2907954"/>
            <a:ext cx="4664752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Event city or 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45888" y="666577"/>
            <a:ext cx="4631922" cy="218768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marL="0"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74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3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customiz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5" y="3"/>
            <a:ext cx="9144001" cy="514396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45888" y="2907954"/>
            <a:ext cx="4664752" cy="1345996"/>
          </a:xfrm>
          <a:prstGeom prst="rect">
            <a:avLst/>
          </a:prstGeom>
          <a:noFill/>
        </p:spPr>
        <p:txBody>
          <a:bodyPr lIns="0" tIns="107541" rIns="0" bIns="107541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Event city or 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45888" y="666577"/>
            <a:ext cx="4631922" cy="218768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marL="0" algn="l" defTabSz="6855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74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4495800" y="4809627"/>
            <a:ext cx="4267200" cy="219587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7" tIns="146267" rIns="182827" bIns="14626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5" y="4364756"/>
            <a:ext cx="1646287" cy="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1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ferred text layout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015608"/>
            <a:ext cx="3886200" cy="3594497"/>
          </a:xfrm>
        </p:spPr>
        <p:txBody>
          <a:bodyPr/>
          <a:lstStyle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71402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786550" y="1015608"/>
            <a:ext cx="4060825" cy="3594497"/>
          </a:xfrm>
        </p:spPr>
        <p:txBody>
          <a:bodyPr/>
          <a:lstStyle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71402" marR="0" indent="0" algn="l" defTabSz="68555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 lang="en-US" sz="18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6640" indent="-166640"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 marL="403105" indent="-171402"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872066"/>
            <a:ext cx="840105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8030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61" y="218346"/>
            <a:ext cx="8740089" cy="674749"/>
          </a:xfrm>
          <a:prstGeom prst="rect">
            <a:avLst/>
          </a:prstGeom>
        </p:spPr>
        <p:txBody>
          <a:bodyPr vert="horz" wrap="square" lIns="107481" tIns="67179" rIns="107481" bIns="6717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62" y="890749"/>
            <a:ext cx="8740087" cy="1159907"/>
          </a:xfrm>
          <a:prstGeom prst="rect">
            <a:avLst/>
          </a:prstGeom>
        </p:spPr>
        <p:txBody>
          <a:bodyPr vert="horz" wrap="square" lIns="107481" tIns="67179" rIns="107481" bIns="67179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586566" y="4639525"/>
            <a:ext cx="1345346" cy="273168"/>
          </a:xfrm>
          <a:prstGeom prst="rect">
            <a:avLst/>
          </a:prstGeom>
        </p:spPr>
        <p:txBody>
          <a:bodyPr vert="horz" lIns="134361" tIns="33599" rIns="134361" bIns="33599" rtlCol="0" anchor="ctr"/>
          <a:lstStyle>
            <a:lvl1pPr marL="0" algn="r" defTabSz="503945" rtl="0" eaLnBrk="1" latinLnBrk="0" hangingPunct="1">
              <a:defRPr lang="en-US" sz="600" kern="1200" smtClean="0">
                <a:gradFill>
                  <a:gsLst>
                    <a:gs pos="15929">
                      <a:schemeClr val="tx1"/>
                    </a:gs>
                    <a:gs pos="44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</a:lstStyle>
          <a:p>
            <a:fld id="{D470A6BA-6070-4AD1-A225-45B2351DF1FF}" type="slidenum">
              <a:rPr>
                <a:gradFill>
                  <a:gsLst>
                    <a:gs pos="15929">
                      <a:srgbClr val="55565A"/>
                    </a:gs>
                    <a:gs pos="44000">
                      <a:srgbClr val="55565A"/>
                    </a:gs>
                  </a:gsLst>
                  <a:lin ang="5400000" scaled="1"/>
                </a:gradFill>
              </a:rPr>
              <a:pPr/>
              <a:t>‹#›</a:t>
            </a:fld>
            <a:endParaRPr dirty="0">
              <a:gradFill>
                <a:gsLst>
                  <a:gs pos="15929">
                    <a:srgbClr val="55565A"/>
                  </a:gs>
                  <a:gs pos="44000">
                    <a:srgbClr val="55565A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5255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9" r:id="rId1"/>
    <p:sldLayoutId id="2147484170" r:id="rId2"/>
    <p:sldLayoutId id="2147484598" r:id="rId3"/>
    <p:sldLayoutId id="2147484599" r:id="rId4"/>
    <p:sldLayoutId id="2147484243" r:id="rId5"/>
    <p:sldLayoutId id="2147484244" r:id="rId6"/>
    <p:sldLayoutId id="2147484245" r:id="rId7"/>
    <p:sldLayoutId id="2147484246" r:id="rId8"/>
    <p:sldLayoutId id="2147484247" r:id="rId9"/>
    <p:sldLayoutId id="2147484249" r:id="rId10"/>
    <p:sldLayoutId id="2147484251" r:id="rId11"/>
    <p:sldLayoutId id="2147484252" r:id="rId12"/>
    <p:sldLayoutId id="2147484253" r:id="rId13"/>
    <p:sldLayoutId id="2147484254" r:id="rId14"/>
    <p:sldLayoutId id="2147484255" r:id="rId15"/>
    <p:sldLayoutId id="2147484256" r:id="rId16"/>
    <p:sldLayoutId id="2147484257" r:id="rId17"/>
    <p:sldLayoutId id="2147484258" r:id="rId18"/>
    <p:sldLayoutId id="2147484259" r:id="rId19"/>
    <p:sldLayoutId id="2147484261" r:id="rId20"/>
    <p:sldLayoutId id="2147484262" r:id="rId21"/>
    <p:sldLayoutId id="2147484263" r:id="rId22"/>
    <p:sldLayoutId id="2147484264" r:id="rId23"/>
    <p:sldLayoutId id="2147484265" r:id="rId24"/>
    <p:sldLayoutId id="2147484266" r:id="rId25"/>
    <p:sldLayoutId id="2147484267" r:id="rId26"/>
    <p:sldLayoutId id="2147484268" r:id="rId27"/>
    <p:sldLayoutId id="2147484269" r:id="rId28"/>
    <p:sldLayoutId id="2147484270" r:id="rId29"/>
    <p:sldLayoutId id="2147484271" r:id="rId30"/>
    <p:sldLayoutId id="2147484272" r:id="rId31"/>
    <p:sldLayoutId id="2147484273" r:id="rId32"/>
    <p:sldLayoutId id="2147484275" r:id="rId33"/>
    <p:sldLayoutId id="2147484561" r:id="rId34"/>
  </p:sldLayoutIdLst>
  <p:transition>
    <p:fade/>
  </p:transition>
  <p:hf hdr="0" ftr="0" dt="0"/>
  <p:txStyles>
    <p:titleStyle>
      <a:lvl1pPr algn="l" defTabSz="377908" rtl="0" eaLnBrk="1" latinLnBrk="0" hangingPunct="1">
        <a:lnSpc>
          <a:spcPct val="90000"/>
        </a:lnSpc>
        <a:spcBef>
          <a:spcPct val="0"/>
        </a:spcBef>
        <a:buNone/>
        <a:defRPr lang="en-US" sz="2400" b="0" kern="1200" cap="none" spc="-41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138932" marR="0" indent="-138932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249591" marR="0" indent="-110639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340499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1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431421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494032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039235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28193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17133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06094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88955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77908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66857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755807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944756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133715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322664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511619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 userDrawn="1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 userDrawn="1">
          <p15:clr>
            <a:srgbClr val="5ACBF0"/>
          </p15:clr>
        </p15:guide>
        <p15:guide id="4" pos="1349" userDrawn="1">
          <p15:clr>
            <a:srgbClr val="5ACBF0"/>
          </p15:clr>
        </p15:guide>
        <p15:guide id="5" pos="1901" userDrawn="1">
          <p15:clr>
            <a:srgbClr val="5ACBF0"/>
          </p15:clr>
        </p15:guide>
        <p15:guide id="6" pos="3053" userDrawn="1">
          <p15:clr>
            <a:srgbClr val="5ACBF0"/>
          </p15:clr>
        </p15:guide>
        <p15:guide id="8" pos="4781" userDrawn="1">
          <p15:clr>
            <a:srgbClr val="5ACBF0"/>
          </p15:clr>
        </p15:guide>
        <p15:guide id="9" pos="7085" userDrawn="1">
          <p15:clr>
            <a:srgbClr val="5ACBF0"/>
          </p15:clr>
        </p15:guide>
        <p15:guide id="11" pos="3629" userDrawn="1">
          <p15:clr>
            <a:srgbClr val="5ACBF0"/>
          </p15:clr>
        </p15:guide>
        <p15:guide id="12" pos="5357" userDrawn="1">
          <p15:clr>
            <a:srgbClr val="5ACBF0"/>
          </p15:clr>
        </p15:guide>
        <p15:guide id="15" pos="7661" userDrawn="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4" userDrawn="1">
          <p15:clr>
            <a:srgbClr val="C35EA4"/>
          </p15:clr>
        </p15:guide>
        <p15:guide id="18" orient="horz" pos="763" userDrawn="1">
          <p15:clr>
            <a:srgbClr val="5ACBF0"/>
          </p15:clr>
        </p15:guide>
        <p15:guide id="19" orient="horz" pos="1339" userDrawn="1">
          <p15:clr>
            <a:srgbClr val="5ACBF0"/>
          </p15:clr>
        </p15:guide>
        <p15:guide id="20" orient="horz" pos="1915" userDrawn="1">
          <p15:clr>
            <a:srgbClr val="5ACBF0"/>
          </p15:clr>
        </p15:guide>
        <p15:guide id="21" orient="horz" pos="3067" userDrawn="1">
          <p15:clr>
            <a:srgbClr val="5ACBF0"/>
          </p15:clr>
        </p15:guide>
        <p15:guide id="22" orient="horz" pos="2491" userDrawn="1">
          <p15:clr>
            <a:srgbClr val="5ACBF0"/>
          </p15:clr>
        </p15:guide>
        <p15:guide id="23" orient="horz" pos="3643" userDrawn="1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283" userDrawn="1">
          <p15:clr>
            <a:srgbClr val="C35EA4"/>
          </p15:clr>
        </p15:guide>
        <p15:guide id="27" pos="2477" userDrawn="1">
          <p15:clr>
            <a:srgbClr val="5ACBF0"/>
          </p15:clr>
        </p15:guide>
        <p15:guide id="28" pos="4229" userDrawn="1">
          <p15:clr>
            <a:srgbClr val="5ACBF0"/>
          </p15:clr>
        </p15:guide>
        <p15:guide id="29" pos="6500" userDrawn="1">
          <p15:clr>
            <a:srgbClr val="5ACBF0"/>
          </p15:clr>
        </p15:guide>
        <p15:guide id="30" pos="5933" userDrawn="1">
          <p15:clr>
            <a:srgbClr val="5ACBF0"/>
          </p15:clr>
        </p15:guide>
        <p15:guide id="31" orient="horz" pos="4112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0DF96B-0391-4808-B09C-05692DB5B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846" y="446554"/>
            <a:ext cx="5008244" cy="1056243"/>
          </a:xfrm>
        </p:spPr>
        <p:txBody>
          <a:bodyPr/>
          <a:lstStyle/>
          <a:p>
            <a:r>
              <a:rPr lang="en-US" sz="2800" dirty="0"/>
              <a:t>AI Racing League</a:t>
            </a:r>
            <a:br>
              <a:rPr lang="en-US" sz="2800" dirty="0"/>
            </a:br>
            <a:br>
              <a:rPr lang="en-US" sz="2000" dirty="0"/>
            </a:br>
            <a:r>
              <a:rPr lang="en-US" sz="1600" dirty="0"/>
              <a:t>November 2019 Update</a:t>
            </a:r>
            <a:endParaRPr lang="en-US" sz="16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28828-4A03-8C48-9CEA-37B3BF693D56}"/>
              </a:ext>
            </a:extLst>
          </p:cNvPr>
          <p:cNvSpPr txBox="1"/>
          <p:nvPr/>
        </p:nvSpPr>
        <p:spPr>
          <a:xfrm>
            <a:off x="7060019" y="21052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83781A-2E19-AF4A-BB52-8F603A1B9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345" y="1647537"/>
            <a:ext cx="7235687" cy="25069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10F5AB-0FF7-5448-B7D7-07B4BB5F31B8}"/>
              </a:ext>
            </a:extLst>
          </p:cNvPr>
          <p:cNvSpPr txBox="1"/>
          <p:nvPr/>
        </p:nvSpPr>
        <p:spPr>
          <a:xfrm>
            <a:off x="5659728" y="4217683"/>
            <a:ext cx="2703304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November Participants</a:t>
            </a:r>
          </a:p>
        </p:txBody>
      </p:sp>
    </p:spTree>
    <p:extLst>
      <p:ext uri="{BB962C8B-B14F-4D97-AF65-F5344CB8AC3E}">
        <p14:creationId xmlns:p14="http://schemas.microsoft.com/office/powerpoint/2010/main" val="411028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64D1-3259-8C49-985E-C0CB1511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Better Concept Cards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45B4DD-9CAD-2B4C-A835-DD3AE32D4D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10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58635-FE64-7D4B-B69D-EF621EB1FE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480" y="4377290"/>
            <a:ext cx="8401050" cy="398819"/>
          </a:xfrm>
        </p:spPr>
        <p:txBody>
          <a:bodyPr/>
          <a:lstStyle/>
          <a:p>
            <a:r>
              <a:rPr lang="en-US" dirty="0"/>
              <a:t>Continue to get feedback on what concepts are important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88808A-DE7C-E845-A127-C592F15E6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28" y="976535"/>
            <a:ext cx="6663193" cy="2904012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517B2F6D-19C3-934B-A45B-596A1829E4A1}"/>
              </a:ext>
            </a:extLst>
          </p:cNvPr>
          <p:cNvSpPr/>
          <p:nvPr/>
        </p:nvSpPr>
        <p:spPr bwMode="auto">
          <a:xfrm rot="13313283">
            <a:off x="3331597" y="3474871"/>
            <a:ext cx="946206" cy="572494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69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0BC1F-0ACD-F342-89C5-E19D2650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Customized hardware with 3D printer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FF9FB7-C745-F940-9ECE-496CB11747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11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F28FA3-EA06-C84F-95A3-47B7F92947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4222143"/>
            <a:ext cx="8401050" cy="3879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9131D1-5D5D-4544-9775-1AD055F69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066" y="893095"/>
            <a:ext cx="5618839" cy="3139508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E96626E1-76BB-6D4E-884B-F2418F5597F6}"/>
              </a:ext>
            </a:extLst>
          </p:cNvPr>
          <p:cNvSpPr/>
          <p:nvPr/>
        </p:nvSpPr>
        <p:spPr bwMode="auto">
          <a:xfrm rot="4634917">
            <a:off x="7504758" y="2352842"/>
            <a:ext cx="357808" cy="82693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0C2074-8019-E44A-A229-8C19F6F58B6E}"/>
              </a:ext>
            </a:extLst>
          </p:cNvPr>
          <p:cNvSpPr txBox="1"/>
          <p:nvPr/>
        </p:nvSpPr>
        <p:spPr>
          <a:xfrm>
            <a:off x="7608254" y="1520411"/>
            <a:ext cx="1283044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New 3D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Printer</a:t>
            </a:r>
          </a:p>
        </p:txBody>
      </p:sp>
    </p:spTree>
    <p:extLst>
      <p:ext uri="{BB962C8B-B14F-4D97-AF65-F5344CB8AC3E}">
        <p14:creationId xmlns:p14="http://schemas.microsoft.com/office/powerpoint/2010/main" val="3925434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FFEE7-E91B-E846-833F-888D5C20E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Sprint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43F0E7-C0BD-A143-8A0A-B030B34BDC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12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49DD2-21E1-5E4C-BDA3-B79C815284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8401050" cy="3311924"/>
          </a:xfrm>
        </p:spPr>
        <p:txBody>
          <a:bodyPr/>
          <a:lstStyle/>
          <a:p>
            <a:r>
              <a:rPr lang="en-US" sz="2400" dirty="0"/>
              <a:t>Less time on calibration, more time on AI models</a:t>
            </a:r>
          </a:p>
          <a:p>
            <a:r>
              <a:rPr lang="en-US" sz="2400" dirty="0"/>
              <a:t>Launch internal marketing campaign to find more mentors</a:t>
            </a:r>
          </a:p>
          <a:p>
            <a:r>
              <a:rPr lang="en-US" sz="2400" dirty="0"/>
              <a:t>Finding problems in the drive functions</a:t>
            </a:r>
          </a:p>
          <a:p>
            <a:r>
              <a:rPr lang="en-US" sz="2400" dirty="0"/>
              <a:t>New concept cards</a:t>
            </a:r>
          </a:p>
          <a:p>
            <a:r>
              <a:rPr lang="en-US" sz="2400" dirty="0"/>
              <a:t>Better Jupyter notebooks for data analysis</a:t>
            </a:r>
          </a:p>
          <a:p>
            <a:r>
              <a:rPr lang="en-US" sz="2400" dirty="0"/>
              <a:t>Integrate new OTU 3D printer</a:t>
            </a:r>
          </a:p>
          <a:p>
            <a:r>
              <a:rPr lang="en-US" sz="2400" dirty="0"/>
              <a:t>Better camera mounting</a:t>
            </a:r>
          </a:p>
          <a:p>
            <a:r>
              <a:rPr lang="en-US" sz="2400" dirty="0"/>
              <a:t>Github site updates with GPU parts list</a:t>
            </a:r>
          </a:p>
        </p:txBody>
      </p:sp>
    </p:spTree>
    <p:extLst>
      <p:ext uri="{BB962C8B-B14F-4D97-AF65-F5344CB8AC3E}">
        <p14:creationId xmlns:p14="http://schemas.microsoft.com/office/powerpoint/2010/main" val="14703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B0DD-AB0D-BE45-9BDA-8E8E16254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Locations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C2D0C8-B634-3C44-935B-2898E6351D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13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DC7C4-1AB2-5C42-ADBD-2076C7B275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8401050" cy="1363699"/>
          </a:xfrm>
        </p:spPr>
        <p:txBody>
          <a:bodyPr/>
          <a:lstStyle/>
          <a:p>
            <a:r>
              <a:rPr lang="en-US" dirty="0"/>
              <a:t>Dublin Ireland (hardware purchased)</a:t>
            </a:r>
          </a:p>
          <a:p>
            <a:r>
              <a:rPr lang="en-US" dirty="0"/>
              <a:t>Boston - looking for new contact person</a:t>
            </a:r>
          </a:p>
          <a:p>
            <a:r>
              <a:rPr lang="en-US" dirty="0"/>
              <a:t>Letterkenny Ireland – contact Jamie O’Leary</a:t>
            </a:r>
          </a:p>
          <a:p>
            <a:r>
              <a:rPr lang="en-US" dirty="0"/>
              <a:t>India – looking for new contacts</a:t>
            </a:r>
          </a:p>
        </p:txBody>
      </p:sp>
    </p:spTree>
    <p:extLst>
      <p:ext uri="{BB962C8B-B14F-4D97-AF65-F5344CB8AC3E}">
        <p14:creationId xmlns:p14="http://schemas.microsoft.com/office/powerpoint/2010/main" val="1243258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E0D6D92-D0DD-DC4F-B89A-F27060C1E1E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7117" y="2204561"/>
            <a:ext cx="4593983" cy="231793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1F1369-4AEB-4520-96C0-9F78886180C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826AEF-CAF8-C443-9D90-AF77302C46E0}"/>
              </a:ext>
            </a:extLst>
          </p:cNvPr>
          <p:cNvSpPr/>
          <p:nvPr/>
        </p:nvSpPr>
        <p:spPr>
          <a:xfrm>
            <a:off x="642033" y="2204561"/>
            <a:ext cx="3307775" cy="1500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  <a:p>
            <a:endParaRPr lang="en-US" sz="1200" b="1" dirty="0"/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Get employees out into communities</a:t>
            </a:r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Deliver a broad and long term impact globally</a:t>
            </a:r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Align our social responsibility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B4D67-9203-5D44-AE15-C7AB7A15275F}"/>
              </a:ext>
            </a:extLst>
          </p:cNvPr>
          <p:cNvSpPr/>
          <p:nvPr/>
        </p:nvSpPr>
        <p:spPr>
          <a:xfrm>
            <a:off x="314325" y="1244928"/>
            <a:ext cx="8486775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Enable and nurture social responsibility engagements that leverage Optum Tech team members’ </a:t>
            </a:r>
            <a:r>
              <a:rPr lang="en-US" sz="1500" b="1" dirty="0">
                <a:solidFill>
                  <a:schemeClr val="accent1"/>
                </a:solidFill>
              </a:rPr>
              <a:t>knowledge</a:t>
            </a:r>
            <a:r>
              <a:rPr lang="en-US" sz="1500" b="1" dirty="0"/>
              <a:t>, </a:t>
            </a:r>
            <a:r>
              <a:rPr lang="en-US" sz="1500" b="1" dirty="0">
                <a:solidFill>
                  <a:schemeClr val="accent1"/>
                </a:solidFill>
              </a:rPr>
              <a:t>relationships</a:t>
            </a:r>
            <a:r>
              <a:rPr lang="en-US" sz="1500" dirty="0"/>
              <a:t> and </a:t>
            </a:r>
            <a:r>
              <a:rPr lang="en-US" sz="1500" b="1" dirty="0">
                <a:solidFill>
                  <a:schemeClr val="accent1"/>
                </a:solidFill>
              </a:rPr>
              <a:t>passion</a:t>
            </a:r>
            <a:r>
              <a:rPr lang="en-US" sz="1500" dirty="0"/>
              <a:t> to </a:t>
            </a:r>
            <a:r>
              <a:rPr lang="en-US" sz="1500" b="1" dirty="0">
                <a:solidFill>
                  <a:schemeClr val="accent1"/>
                </a:solidFill>
              </a:rPr>
              <a:t>serve communities </a:t>
            </a:r>
            <a:r>
              <a:rPr lang="en-US" sz="1500" dirty="0"/>
              <a:t>they live in, </a:t>
            </a:r>
            <a:r>
              <a:rPr lang="en-US" sz="1500" b="1" dirty="0">
                <a:solidFill>
                  <a:schemeClr val="accent1"/>
                </a:solidFill>
              </a:rPr>
              <a:t>elevate STEM knowledge </a:t>
            </a:r>
            <a:r>
              <a:rPr lang="en-US" sz="1500" dirty="0"/>
              <a:t>and ultimately </a:t>
            </a:r>
            <a:r>
              <a:rPr lang="en-US" sz="1500" b="1" dirty="0">
                <a:solidFill>
                  <a:schemeClr val="accent1"/>
                </a:solidFill>
              </a:rPr>
              <a:t>live our culture</a:t>
            </a:r>
            <a:r>
              <a:rPr lang="en-US" sz="1500" dirty="0"/>
              <a:t>. </a:t>
            </a:r>
          </a:p>
          <a:p>
            <a:endParaRPr lang="en-US" sz="12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D6A1E0D-247F-EA4A-A861-8B36DC221613}"/>
              </a:ext>
            </a:extLst>
          </p:cNvPr>
          <p:cNvSpPr txBox="1">
            <a:spLocks/>
          </p:cNvSpPr>
          <p:nvPr/>
        </p:nvSpPr>
        <p:spPr>
          <a:xfrm>
            <a:off x="344367" y="115624"/>
            <a:ext cx="8396863" cy="670322"/>
          </a:xfrm>
          <a:prstGeom prst="rect">
            <a:avLst/>
          </a:prstGeom>
        </p:spPr>
        <p:txBody>
          <a:bodyPr/>
          <a:lstStyle>
            <a:lvl1pPr algn="l" defTabSz="914130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ED9619"/>
                </a:solidFill>
              </a:rPr>
              <a:t>Optum Technology Social Responsibility</a:t>
            </a:r>
            <a:br>
              <a:rPr lang="en-US" sz="2800" dirty="0"/>
            </a:br>
            <a:r>
              <a:rPr lang="en-US" sz="1800" dirty="0">
                <a:solidFill>
                  <a:schemeClr val="accent5"/>
                </a:solidFill>
              </a:rPr>
              <a:t>Mission Statement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3ED20F-EA05-F940-B576-5D5145399EC0}"/>
              </a:ext>
            </a:extLst>
          </p:cNvPr>
          <p:cNvSpPr/>
          <p:nvPr/>
        </p:nvSpPr>
        <p:spPr>
          <a:xfrm>
            <a:off x="6604045" y="4455752"/>
            <a:ext cx="2047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ArialMT"/>
              </a:rPr>
              <a:t>@OptumTech_SR</a:t>
            </a:r>
          </a:p>
        </p:txBody>
      </p:sp>
    </p:spTree>
    <p:extLst>
      <p:ext uri="{BB962C8B-B14F-4D97-AF65-F5344CB8AC3E}">
        <p14:creationId xmlns:p14="http://schemas.microsoft.com/office/powerpoint/2010/main" val="32652434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FD36B-71F9-9E4C-99FB-01FF053E7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87" y="237797"/>
            <a:ext cx="8396863" cy="670322"/>
          </a:xfrm>
        </p:spPr>
        <p:txBody>
          <a:bodyPr/>
          <a:lstStyle/>
          <a:p>
            <a:r>
              <a:rPr lang="en-US" sz="2800" dirty="0">
                <a:solidFill>
                  <a:srgbClr val="ED9619"/>
                </a:solidFill>
              </a:rPr>
              <a:t>AI Racing League</a:t>
            </a:r>
            <a:br>
              <a:rPr lang="en-US" sz="2800" dirty="0"/>
            </a:br>
            <a:r>
              <a:rPr lang="en-US" sz="1800" dirty="0">
                <a:solidFill>
                  <a:schemeClr val="accent5"/>
                </a:solidFill>
              </a:rPr>
              <a:t>Vision, Alignment and Reach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7BFE62-64D0-FD49-8AA7-EE3D06A255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2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6A3CE4-090B-124E-A120-C58BD9EC32B4}"/>
              </a:ext>
            </a:extLst>
          </p:cNvPr>
          <p:cNvSpPr/>
          <p:nvPr/>
        </p:nvSpPr>
        <p:spPr>
          <a:xfrm>
            <a:off x="1847728" y="2273313"/>
            <a:ext cx="648972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br>
              <a:rPr lang="en-US" sz="1400" i="1" dirty="0"/>
            </a:br>
            <a:r>
              <a:rPr lang="en-US" sz="1400" i="1" dirty="0"/>
              <a:t>“Let’s judge ourselves not on how we look in meetings. Let’s judge ourselves by the substance of impact we have on people’s lives.”  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Andrew Witty, a CEO Conversation</a:t>
            </a:r>
          </a:p>
          <a:p>
            <a:pPr>
              <a:spcBef>
                <a:spcPts val="600"/>
              </a:spcBef>
            </a:pPr>
            <a:endParaRPr lang="en-US" sz="14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2CF3CE-5E56-104F-924C-C9C86CB9D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28" y="2289017"/>
            <a:ext cx="1372400" cy="137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D7DF5A-A965-F840-9EA3-A3FF687F0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605" y="3519524"/>
            <a:ext cx="2236470" cy="14909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0195FF-8716-6048-8C0A-8DDD51A4BF34}"/>
              </a:ext>
            </a:extLst>
          </p:cNvPr>
          <p:cNvSpPr/>
          <p:nvPr/>
        </p:nvSpPr>
        <p:spPr>
          <a:xfrm>
            <a:off x="425724" y="3842545"/>
            <a:ext cx="5487397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</a:pPr>
            <a:br>
              <a:rPr lang="en-US" sz="1400" i="1" dirty="0"/>
            </a:br>
            <a:r>
              <a:rPr lang="en-US" sz="1400" i="1" dirty="0"/>
              <a:t>“Let’s construct a campaign for employees to learn AI in a fun way.”</a:t>
            </a:r>
          </a:p>
          <a:p>
            <a:pPr algn="r">
              <a:spcBef>
                <a:spcPts val="600"/>
              </a:spcBef>
            </a:pPr>
            <a:r>
              <a:rPr lang="en-US" sz="1400" dirty="0"/>
              <a:t>John Santelli, June 2019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9E7B40-9D5B-CF42-9CB1-98EB73F79E90}"/>
              </a:ext>
            </a:extLst>
          </p:cNvPr>
          <p:cNvSpPr/>
          <p:nvPr/>
        </p:nvSpPr>
        <p:spPr>
          <a:xfrm>
            <a:off x="425724" y="1153912"/>
            <a:ext cx="84190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The AI Racing League is a </a:t>
            </a:r>
            <a:r>
              <a:rPr lang="en-US" sz="1600" b="1" dirty="0">
                <a:solidFill>
                  <a:schemeClr val="tx2"/>
                </a:solidFill>
              </a:rPr>
              <a:t>platform for AI education</a:t>
            </a:r>
            <a:r>
              <a:rPr lang="en-US" sz="1600" dirty="0"/>
              <a:t> initiated out of the Optum Tech Social Responsibility program, envisioned for use by many businesses, with multiple stakeholders, mentors, participants and sponsors, reaching internal and external constituents.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716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B63E-D4F6-B840-9C74-01DA0C3CA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Three Key Objectives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4B6E95-0048-6C46-92E9-B6234EEB4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3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D067E-CAD9-8045-A5CB-96D694E745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480" y="820932"/>
            <a:ext cx="8401050" cy="309955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Create a </a:t>
            </a:r>
            <a:r>
              <a:rPr lang="en-US" sz="2000" b="1" dirty="0"/>
              <a:t>fun</a:t>
            </a:r>
            <a:r>
              <a:rPr lang="en-US" sz="2000" dirty="0"/>
              <a:t> hands-on event that will draw in skilled AI mentors</a:t>
            </a:r>
          </a:p>
          <a:p>
            <a:pPr marL="32470" lvl="1" indent="0">
              <a:buNone/>
            </a:pPr>
            <a:r>
              <a:rPr lang="en-US" sz="1800" dirty="0"/>
              <a:t>	Hands-on events require high-touch (student/mentor = 3/1)</a:t>
            </a:r>
          </a:p>
          <a:p>
            <a:pPr marL="32470" lvl="1" indent="0">
              <a:buNone/>
            </a:pPr>
            <a:r>
              <a:rPr lang="en-US" sz="1800" dirty="0"/>
              <a:t>	Leverage open-source DonkeyCar software and low-cost hardware</a:t>
            </a:r>
            <a:br>
              <a:rPr lang="en-US" sz="1800" dirty="0"/>
            </a:br>
            <a:r>
              <a:rPr lang="en-US" sz="1800" dirty="0"/>
              <a:t>	Limited budgets for mentor charge-backs to account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Make the event accessible to </a:t>
            </a:r>
            <a:r>
              <a:rPr lang="en-US" sz="2000" b="1" dirty="0"/>
              <a:t>everyone</a:t>
            </a:r>
            <a:r>
              <a:rPr lang="en-US" sz="2000" dirty="0"/>
              <a:t> </a:t>
            </a:r>
          </a:p>
          <a:p>
            <a:pPr marL="238053" lvl="2" indent="0">
              <a:buNone/>
            </a:pPr>
            <a:r>
              <a:rPr lang="en-US" sz="1800" dirty="0"/>
              <a:t>	Included non-technical staff</a:t>
            </a:r>
          </a:p>
          <a:p>
            <a:pPr marL="238053" lvl="2" indent="0">
              <a:buNone/>
            </a:pPr>
            <a:r>
              <a:rPr lang="en-US" sz="1800" dirty="0"/>
              <a:t>	Take the fear out of AI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Create a testbed for AI-based learning management system</a:t>
            </a:r>
          </a:p>
          <a:p>
            <a:pPr marL="238053" lvl="2" indent="0">
              <a:buNone/>
            </a:pPr>
            <a:r>
              <a:rPr lang="en-US" sz="1600" dirty="0"/>
              <a:t>	Graph of key concepts</a:t>
            </a:r>
          </a:p>
          <a:p>
            <a:pPr marL="238053" lvl="2" indent="0">
              <a:buNone/>
            </a:pPr>
            <a:r>
              <a:rPr lang="en-US" sz="1600" dirty="0"/>
              <a:t>	Enable learning content </a:t>
            </a:r>
            <a:r>
              <a:rPr lang="en-US" sz="1600" b="1" dirty="0"/>
              <a:t>recommendation </a:t>
            </a:r>
            <a:r>
              <a:rPr lang="en-US" sz="1600" dirty="0"/>
              <a:t>engine</a:t>
            </a:r>
          </a:p>
        </p:txBody>
      </p:sp>
    </p:spTree>
    <p:extLst>
      <p:ext uri="{BB962C8B-B14F-4D97-AF65-F5344CB8AC3E}">
        <p14:creationId xmlns:p14="http://schemas.microsoft.com/office/powerpoint/2010/main" val="3774909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C36E1-5F09-5540-BED1-BF3842A35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November Event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D1E27F-89DF-3B4D-81AF-E448686E1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4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E6DF26-F8C6-914D-8F6D-51F0297B82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199" y="792385"/>
            <a:ext cx="8401050" cy="1363699"/>
          </a:xfrm>
        </p:spPr>
        <p:txBody>
          <a:bodyPr/>
          <a:lstStyle/>
          <a:p>
            <a:r>
              <a:rPr lang="en-US" dirty="0"/>
              <a:t>Sprint 4</a:t>
            </a:r>
          </a:p>
          <a:p>
            <a:r>
              <a:rPr lang="en-US" dirty="0"/>
              <a:t>34 attendees</a:t>
            </a:r>
          </a:p>
          <a:p>
            <a:r>
              <a:rPr lang="en-US" dirty="0"/>
              <a:t>New “portable” GPU server configured by Jon Herke</a:t>
            </a:r>
          </a:p>
          <a:p>
            <a:r>
              <a:rPr lang="en-US" dirty="0"/>
              <a:t>High NPS despite technical problems in final drive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82960-7958-D841-AAE8-5401FDF6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880" y="2212082"/>
            <a:ext cx="7235687" cy="250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27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533DD-3EFE-B149-A1CE-0AE7E2B4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ATC participants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34C0F0-D013-2241-9D06-A419E7A21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5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0DAE1-1E40-3B43-975B-4093184399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8401050" cy="1363699"/>
          </a:xfrm>
        </p:spPr>
        <p:txBody>
          <a:bodyPr/>
          <a:lstStyle/>
          <a:p>
            <a:r>
              <a:rPr lang="en-US" dirty="0"/>
              <a:t>Paith Philemon</a:t>
            </a:r>
          </a:p>
          <a:p>
            <a:r>
              <a:rPr lang="en-US" dirty="0"/>
              <a:t>Sean Leary</a:t>
            </a:r>
          </a:p>
          <a:p>
            <a:r>
              <a:rPr lang="en-US" dirty="0"/>
              <a:t>Jon Herke</a:t>
            </a:r>
          </a:p>
          <a:p>
            <a:r>
              <a:rPr lang="en-US" dirty="0"/>
              <a:t>Dan McCreary</a:t>
            </a:r>
          </a:p>
        </p:txBody>
      </p:sp>
    </p:spTree>
    <p:extLst>
      <p:ext uri="{BB962C8B-B14F-4D97-AF65-F5344CB8AC3E}">
        <p14:creationId xmlns:p14="http://schemas.microsoft.com/office/powerpoint/2010/main" val="391367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B442-FBD7-4945-A723-D3211973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Jon Herke’s New “Portable” GPU Server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6D3C4D-95D4-BE4A-84B5-1CBB291135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6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DE943-00A9-3A40-9528-1C8B5067A8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1237" y="4282673"/>
            <a:ext cx="6752889" cy="661968"/>
          </a:xfrm>
        </p:spPr>
        <p:txBody>
          <a:bodyPr/>
          <a:lstStyle/>
          <a:p>
            <a:r>
              <a:rPr lang="en-US" dirty="0"/>
              <a:t>GPUS server weight lowered from around 70 pounds down to around 25 pounds – with a handle and LEDs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0EDF79-C8CA-3641-937A-F7FDF03A2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075" y="1089328"/>
            <a:ext cx="5098289" cy="299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13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807D-2C8A-3243-BB58-07BC0203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Nivida</a:t>
            </a:r>
            <a:r>
              <a:rPr lang="en-US" b="1" dirty="0"/>
              <a:t> GeForce RTX 2080 TI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948A1E-E968-AC47-9672-B9BFB59169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7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D852D-D9F4-8E46-8839-8BC4B15BBD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957" y="4153242"/>
            <a:ext cx="6341165" cy="398819"/>
          </a:xfrm>
        </p:spPr>
        <p:txBody>
          <a:bodyPr/>
          <a:lstStyle/>
          <a:p>
            <a:r>
              <a:rPr lang="en-US" dirty="0"/>
              <a:t>Training time for 10K events now under 1 minute!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29584-2BDC-0142-A4ED-5548FB9A4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162" y="1068785"/>
            <a:ext cx="3421392" cy="254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36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B9FE-73D2-484C-8A58-4AE442E05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Sean Leary Helping Out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EDE4-EEF5-5048-9746-A7F0D0A1AA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8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FACF2-7A9E-9D45-AD69-1C714B7F26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4106620"/>
            <a:ext cx="8401050" cy="50348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3D93F-8339-DB46-9A2F-B37EE752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381" y="1008381"/>
            <a:ext cx="5764696" cy="298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03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81174-8186-3E40-9E2B-CB8485749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Mentors Purchasing and Building Custom Cars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9B924D-8DD2-BF4D-88C3-C1146F7043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9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DB0A83-8497-9645-908B-6B96F003B4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480" y="4309607"/>
            <a:ext cx="8401050" cy="398819"/>
          </a:xfrm>
        </p:spPr>
        <p:txBody>
          <a:bodyPr/>
          <a:lstStyle/>
          <a:p>
            <a:r>
              <a:rPr lang="en-US" dirty="0"/>
              <a:t>Carl Boudreau – extensive 3D printing for customization of mounting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A0890B-9FF9-B343-B641-D2D16B3C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98" y="848099"/>
            <a:ext cx="4049162" cy="326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80535"/>
      </p:ext>
    </p:extLst>
  </p:cSld>
  <p:clrMapOvr>
    <a:masterClrMapping/>
  </p:clrMapOvr>
</p:sld>
</file>

<file path=ppt/theme/theme1.xml><?xml version="1.0" encoding="utf-8"?>
<a:theme xmlns:a="http://schemas.openxmlformats.org/drawingml/2006/main" name="3_Optum Internal Template 2016 - 16:9">
  <a:themeElements>
    <a:clrScheme name="Optum">
      <a:dk1>
        <a:srgbClr val="55565A"/>
      </a:dk1>
      <a:lt1>
        <a:srgbClr val="FFFFFF"/>
      </a:lt1>
      <a:dk2>
        <a:srgbClr val="E87722"/>
      </a:dk2>
      <a:lt2>
        <a:srgbClr val="EAEAEA"/>
      </a:lt2>
      <a:accent1>
        <a:srgbClr val="E87722"/>
      </a:accent1>
      <a:accent2>
        <a:srgbClr val="F2B411"/>
      </a:accent2>
      <a:accent3>
        <a:srgbClr val="63666A"/>
      </a:accent3>
      <a:accent4>
        <a:srgbClr val="888B8D"/>
      </a:accent4>
      <a:accent5>
        <a:srgbClr val="B1B3B3"/>
      </a:accent5>
      <a:accent6>
        <a:srgbClr val="D0D0CE"/>
      </a:accent6>
      <a:hlink>
        <a:srgbClr val="00549F"/>
      </a:hlink>
      <a:folHlink>
        <a:srgbClr val="00549F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ptum_Internal_Template_2016_16x9.potx" id="{56B4A880-F027-4202-B4E8-A278192E89FA}" vid="{B99803A4-0615-4BB8-BFF0-4703F48E0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77593</TotalTime>
  <Words>468</Words>
  <Application>Microsoft Macintosh PowerPoint</Application>
  <PresentationFormat>On-screen Show (16:9)</PresentationFormat>
  <Paragraphs>104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ArialMT</vt:lpstr>
      <vt:lpstr>Calibri</vt:lpstr>
      <vt:lpstr>Consolas</vt:lpstr>
      <vt:lpstr>Segoe UI</vt:lpstr>
      <vt:lpstr>3_Optum Internal Template 2016 - 16:9</vt:lpstr>
      <vt:lpstr>AI Racing League  November 2019 Update</vt:lpstr>
      <vt:lpstr>AI Racing League Vision, Alignment and Reach</vt:lpstr>
      <vt:lpstr>Three Key Objectives</vt:lpstr>
      <vt:lpstr>November Event</vt:lpstr>
      <vt:lpstr>ATC participants</vt:lpstr>
      <vt:lpstr>Jon Herke’s New “Portable” GPU Server</vt:lpstr>
      <vt:lpstr>Nivida GeForce RTX 2080 TI</vt:lpstr>
      <vt:lpstr>Sean Leary Helping Out</vt:lpstr>
      <vt:lpstr>Mentors Purchasing and Building Custom Cars</vt:lpstr>
      <vt:lpstr>Better Concept Cards</vt:lpstr>
      <vt:lpstr>Customized hardware with 3D printer</vt:lpstr>
      <vt:lpstr>Next Sprint</vt:lpstr>
      <vt:lpstr>Future Locations</vt:lpstr>
      <vt:lpstr>PowerPoint Presentation</vt:lpstr>
    </vt:vector>
  </TitlesOfParts>
  <Company>UnitedHealth Group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with lifestyle image</dc:title>
  <dc:creator>Fink, Jessica L</dc:creator>
  <cp:lastModifiedBy>Dan McCreary</cp:lastModifiedBy>
  <cp:revision>1887</cp:revision>
  <cp:lastPrinted>2018-01-05T01:17:34Z</cp:lastPrinted>
  <dcterms:created xsi:type="dcterms:W3CDTF">2013-11-07T21:12:08Z</dcterms:created>
  <dcterms:modified xsi:type="dcterms:W3CDTF">2019-11-22T15:13:38Z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ive_VersionGuid">
    <vt:lpwstr>d84d995b-6ca3-4cc0-8898-8e5fff745e18</vt:lpwstr>
  </property>
  <property fmtid="{D5CDD505-2E9C-101B-9397-08002B2CF9AE}" pid="3" name="Offisync_UpdateToken">
    <vt:lpwstr>4</vt:lpwstr>
  </property>
  <property fmtid="{D5CDD505-2E9C-101B-9397-08002B2CF9AE}" pid="4" name="Jive_LatestUserAccountName">
    <vt:lpwstr>sgrapi1</vt:lpwstr>
  </property>
  <property fmtid="{D5CDD505-2E9C-101B-9397-08002B2CF9AE}" pid="5" name="Offisync_UniqueId">
    <vt:lpwstr>197797</vt:lpwstr>
  </property>
  <property fmtid="{D5CDD505-2E9C-101B-9397-08002B2CF9AE}" pid="6" name="Offisync_ProviderInitializationData">
    <vt:lpwstr>https://hubconnect.uhg.com</vt:lpwstr>
  </property>
  <property fmtid="{D5CDD505-2E9C-101B-9397-08002B2CF9AE}" pid="7" name="Offisync_ServerID">
    <vt:lpwstr>e3e54f63-90d9-4136-a210-b624ba838b23</vt:lpwstr>
  </property>
</Properties>
</file>

<file path=docProps/thumbnail.jpeg>
</file>